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32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EPPO- jutun avaaminen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it-IT" sz="5400" b="1" dirty="0"/>
              <a:t>Aluksi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it-IT" dirty="0"/>
              <a:t>Säännökset ja periaatteet</a:t>
            </a:r>
          </a:p>
          <a:p>
            <a:pPr lvl="0"/>
            <a:r>
              <a:rPr lang="it-IT" dirty="0"/>
              <a:t>Art. 24 mom. 6 ja 7 – Tietojen ilmoittaminen EPPO:lle ja tietojen käyttö</a:t>
            </a:r>
          </a:p>
          <a:p>
            <a:pPr lvl="0"/>
            <a:r>
              <a:rPr lang="it-IT" dirty="0"/>
              <a:t>Art. 25 Toimivallan käyttö</a:t>
            </a:r>
          </a:p>
          <a:p>
            <a:pPr lvl="0"/>
            <a:r>
              <a:rPr lang="it-IT" dirty="0"/>
              <a:t>Art. 26 Tutkinnan aloittaminen</a:t>
            </a:r>
          </a:p>
          <a:p>
            <a:pPr lvl="0"/>
            <a:r>
              <a:rPr lang="it-IT" dirty="0"/>
              <a:t>Art. 26 Jutun kohdentaminen/jakaminen</a:t>
            </a:r>
          </a:p>
          <a:p>
            <a:pPr lvl="0"/>
            <a:r>
              <a:rPr lang="it-IT" dirty="0"/>
              <a:t>Art. 44-46 Asianhallintajärjestelmä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/>
          <a:lstStyle/>
          <a:p>
            <a:pPr lvl="0"/>
            <a:r>
              <a:rPr lang="it-IT" sz="5400" b="1" dirty="0"/>
              <a:t>Jutun avaaminen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endParaRPr lang="it-IT" dirty="0"/>
          </a:p>
          <a:p>
            <a:pPr lvl="0"/>
            <a:r>
              <a:rPr lang="it-IT" dirty="0"/>
              <a:t>EPPO saa tietoa EU:n toimielimiltä tai kansallisilta viranomaisilta (Art. 24 para 1-5)</a:t>
            </a:r>
          </a:p>
          <a:p>
            <a:pPr lvl="0"/>
            <a:r>
              <a:rPr lang="it-IT" dirty="0"/>
              <a:t>Tieto rekisteröidään asianhallintajärjestelmään (CMS Art. 24 para 6)</a:t>
            </a:r>
          </a:p>
          <a:p>
            <a:pPr lvl="0"/>
            <a:r>
              <a:rPr lang="it-IT" dirty="0"/>
              <a:t>Tieto todennetaan (Art. 24 para 6)</a:t>
            </a:r>
          </a:p>
          <a:p>
            <a:pPr lvl="0">
              <a:buNone/>
            </a:pPr>
            <a:r>
              <a:rPr lang="it-IT" dirty="0"/>
              <a:t>a) Ei perusteita aloittaa esitutkintaa (Art. 24 para 7)</a:t>
            </a:r>
          </a:p>
          <a:p>
            <a:pPr lvl="0">
              <a:buNone/>
            </a:pPr>
            <a:r>
              <a:rPr lang="it-IT" dirty="0"/>
              <a:t>b) Esitutkinta aloitetaan (Art. 26 para 1)</a:t>
            </a:r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Tiedon todentaminen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endParaRPr lang="it-IT" dirty="0"/>
          </a:p>
          <a:p>
            <a:pPr lvl="0"/>
            <a:r>
              <a:rPr lang="it-IT" dirty="0"/>
              <a:t>Sisäisen työjärjestyksen mukaisesti (Art. 24 para 6)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Tavoite: Arvioida toimitettujen tietojen pohjalta, onko perusteita aloittaa esitutkinta tai käyttää oikeutta ottaa asia käsiteltäväksi.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/>
          <a:lstStyle/>
          <a:p>
            <a:pPr lvl="0"/>
            <a:r>
              <a:rPr lang="it-IT" sz="4900" b="1" dirty="0"/>
              <a:t>Todentamisen vaikutus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>
            <a:norm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</a:rPr>
              <a:t>Ei perusteita aloittaa esitutkintaa tai ottaa asiaa käsiteltäväksi  </a:t>
            </a:r>
            <a:r>
              <a:rPr lang="it-IT" dirty="0"/>
              <a:t>(Art. 24 para 7)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Velvollisuus: Perustelut kirjattava asianhallintajärjestelmään (CMS).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Velvollisuus: Tiedottaa toimistaan asiasta ilmoittaneelle viranomaiselle tai henkilölle.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/>
          <a:lstStyle/>
          <a:p>
            <a:pPr lvl="0"/>
            <a:r>
              <a:rPr lang="it-IT" b="1" dirty="0"/>
              <a:t>Todentamisen vaikutus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1970202"/>
            <a:ext cx="10363672" cy="4408020"/>
          </a:xfrm>
        </p:spPr>
        <p:txBody>
          <a:bodyPr/>
          <a:lstStyle/>
          <a:p>
            <a:pPr lvl="0"/>
            <a:r>
              <a:rPr lang="it-IT" dirty="0">
                <a:solidFill>
                  <a:srgbClr val="FF0000"/>
                </a:solidFill>
              </a:rPr>
              <a:t>Esitutkinnan aloittaminen </a:t>
            </a:r>
            <a:r>
              <a:rPr lang="it-IT" dirty="0"/>
              <a:t>(Art. 26 para 1)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Edellytykset: syytä epäillä, että EPPO:n toimivallassa oleva rikos on tekeillä/tehty</a:t>
            </a:r>
          </a:p>
          <a:p>
            <a:pPr lvl="0"/>
            <a:r>
              <a:rPr lang="en-US" dirty="0" err="1"/>
              <a:t>Oikeudellinen</a:t>
            </a:r>
            <a:r>
              <a:rPr lang="en-US" dirty="0"/>
              <a:t> </a:t>
            </a:r>
            <a:r>
              <a:rPr lang="en-US" dirty="0" err="1"/>
              <a:t>perusta</a:t>
            </a:r>
            <a:r>
              <a:rPr lang="en-US" dirty="0"/>
              <a:t>: </a:t>
            </a:r>
            <a:r>
              <a:rPr lang="en-US" dirty="0" err="1"/>
              <a:t>Asetus</a:t>
            </a:r>
            <a:r>
              <a:rPr lang="en-US" dirty="0"/>
              <a:t> ja </a:t>
            </a:r>
            <a:r>
              <a:rPr lang="en-US" dirty="0" err="1"/>
              <a:t>kansallinen</a:t>
            </a:r>
            <a:r>
              <a:rPr lang="en-US" dirty="0"/>
              <a:t> </a:t>
            </a:r>
            <a:r>
              <a:rPr lang="en-US" dirty="0" err="1"/>
              <a:t>laki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Kuka: EDP, </a:t>
            </a:r>
            <a:r>
              <a:rPr lang="en-US" dirty="0" err="1"/>
              <a:t>jolla</a:t>
            </a:r>
            <a:r>
              <a:rPr lang="en-US" dirty="0"/>
              <a:t> </a:t>
            </a:r>
            <a:r>
              <a:rPr lang="en-US" dirty="0" err="1"/>
              <a:t>kansallisen</a:t>
            </a:r>
            <a:r>
              <a:rPr lang="en-US" dirty="0"/>
              <a:t> lain </a:t>
            </a:r>
            <a:r>
              <a:rPr lang="en-US" dirty="0" err="1"/>
              <a:t>mukaan</a:t>
            </a:r>
            <a:r>
              <a:rPr lang="en-US" dirty="0"/>
              <a:t> on </a:t>
            </a:r>
            <a:r>
              <a:rPr lang="en-US" dirty="0" err="1"/>
              <a:t>asiassa</a:t>
            </a:r>
            <a:r>
              <a:rPr lang="en-US" dirty="0"/>
              <a:t> </a:t>
            </a:r>
            <a:r>
              <a:rPr lang="en-US" dirty="0" err="1"/>
              <a:t>toimivalta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/>
          <a:lstStyle/>
          <a:p>
            <a:pPr lvl="0"/>
            <a:r>
              <a:rPr lang="it-IT" sz="4400" b="1" dirty="0"/>
              <a:t>Esitutkinnan aloittaminen: velvollisuudet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endParaRPr lang="it-IT" dirty="0"/>
          </a:p>
          <a:p>
            <a:pPr lvl="0"/>
            <a:r>
              <a:rPr lang="it-IT" dirty="0"/>
              <a:t>EDP merkitsee CMS:ään päätöksen aloittaa esitutkinta</a:t>
            </a:r>
          </a:p>
          <a:p>
            <a:pPr lvl="0"/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EDP ilmoittaa aloittamisesta kansallisille viranomaisille, jotka ilmoittivat teon EPPO:lle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it-IT" sz="4800" b="1" dirty="0"/>
              <a:t>Esitutkinnan aloittaminen muulla tavoin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/>
          <a:lstStyle/>
          <a:p>
            <a:pPr lvl="0"/>
            <a:r>
              <a:rPr lang="it-IT" dirty="0"/>
              <a:t>Art. 26(3)</a:t>
            </a:r>
          </a:p>
          <a:p>
            <a:pPr marL="0" lvl="0" indent="0">
              <a:buNone/>
            </a:pPr>
            <a:endParaRPr lang="it-IT" dirty="0"/>
          </a:p>
          <a:p>
            <a:pPr lvl="0">
              <a:buNone/>
            </a:pPr>
            <a:r>
              <a:rPr lang="en-US" dirty="0"/>
              <a:t>Jos EDP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aloittanut</a:t>
            </a:r>
            <a:r>
              <a:rPr lang="en-US" dirty="0"/>
              <a:t> </a:t>
            </a:r>
            <a:r>
              <a:rPr lang="en-US" dirty="0" err="1"/>
              <a:t>tutkintaa</a:t>
            </a:r>
            <a:r>
              <a:rPr lang="en-US" dirty="0"/>
              <a:t>, </a:t>
            </a:r>
            <a:r>
              <a:rPr lang="en-US" dirty="0" err="1"/>
              <a:t>pysyvä</a:t>
            </a:r>
            <a:r>
              <a:rPr lang="en-US" dirty="0"/>
              <a:t> </a:t>
            </a:r>
            <a:r>
              <a:rPr lang="en-US" dirty="0" err="1"/>
              <a:t>jaosto</a:t>
            </a:r>
            <a:r>
              <a:rPr lang="en-US" dirty="0"/>
              <a:t>, </a:t>
            </a:r>
            <a:r>
              <a:rPr lang="en-US" dirty="0" err="1"/>
              <a:t>jolle</a:t>
            </a:r>
            <a:r>
              <a:rPr lang="en-US" dirty="0"/>
              <a:t> </a:t>
            </a:r>
            <a:r>
              <a:rPr lang="en-US" dirty="0" err="1"/>
              <a:t>asia</a:t>
            </a:r>
            <a:r>
              <a:rPr lang="en-US" dirty="0"/>
              <a:t> on </a:t>
            </a:r>
            <a:r>
              <a:rPr lang="en-US" dirty="0" err="1"/>
              <a:t>määrätty</a:t>
            </a:r>
            <a:r>
              <a:rPr lang="en-US" dirty="0"/>
              <a:t>, </a:t>
            </a:r>
            <a:r>
              <a:rPr lang="en-US" dirty="0" err="1"/>
              <a:t>ohjeistaa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kansallisen</a:t>
            </a:r>
            <a:r>
              <a:rPr lang="en-US" dirty="0"/>
              <a:t> lain </a:t>
            </a:r>
            <a:r>
              <a:rPr lang="en-US" dirty="0" err="1"/>
              <a:t>mukaan</a:t>
            </a:r>
            <a:r>
              <a:rPr lang="en-US" dirty="0"/>
              <a:t> on </a:t>
            </a:r>
            <a:r>
              <a:rPr lang="en-US" dirty="0" err="1"/>
              <a:t>syytä</a:t>
            </a:r>
            <a:r>
              <a:rPr lang="en-US" dirty="0"/>
              <a:t> </a:t>
            </a:r>
            <a:r>
              <a:rPr lang="en-US" dirty="0" err="1"/>
              <a:t>epäillä</a:t>
            </a:r>
            <a:r>
              <a:rPr lang="en-US" dirty="0"/>
              <a:t> </a:t>
            </a:r>
            <a:r>
              <a:rPr lang="en-US" dirty="0" err="1"/>
              <a:t>rikosta</a:t>
            </a:r>
            <a:r>
              <a:rPr lang="en-US" dirty="0"/>
              <a:t>, </a:t>
            </a:r>
            <a:r>
              <a:rPr lang="en-US" dirty="0" err="1"/>
              <a:t>EDP:tä</a:t>
            </a:r>
            <a:r>
              <a:rPr lang="en-US" dirty="0"/>
              <a:t> </a:t>
            </a:r>
            <a:r>
              <a:rPr lang="en-US" dirty="0" err="1"/>
              <a:t>aloittamaan</a:t>
            </a:r>
            <a:r>
              <a:rPr lang="en-US" dirty="0"/>
              <a:t> </a:t>
            </a:r>
            <a:r>
              <a:rPr lang="en-US" dirty="0" err="1"/>
              <a:t>tutkinnan</a:t>
            </a:r>
            <a:r>
              <a:rPr lang="en-US" dirty="0"/>
              <a:t>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Esitutkinnan aloittamisen vaikutukset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1525821"/>
          </a:xfrm>
        </p:spPr>
        <p:txBody>
          <a:bodyPr/>
          <a:lstStyle/>
          <a:p>
            <a:pPr lvl="0">
              <a:buNone/>
            </a:pPr>
            <a:r>
              <a:rPr lang="it-IT" dirty="0"/>
              <a:t>   Joidenkin valtioiden kansallisen lain mukaan eräät määräajat lasketaan alkavaksi esitutkinnan aloittamisesta. 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822</TotalTime>
  <Words>321</Words>
  <Application>Microsoft Office PowerPoint</Application>
  <PresentationFormat>Mukautettu</PresentationFormat>
  <Paragraphs>68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PowerPoint-esitys</vt:lpstr>
      <vt:lpstr>Aluksi</vt:lpstr>
      <vt:lpstr>Jutun avaaminen</vt:lpstr>
      <vt:lpstr>Tiedon todentaminen</vt:lpstr>
      <vt:lpstr>Todentamisen vaikutus</vt:lpstr>
      <vt:lpstr>Todentamisen vaikutus</vt:lpstr>
      <vt:lpstr>Esitutkinnan aloittaminen: velvollisuudet</vt:lpstr>
      <vt:lpstr>Esitutkinnan aloittaminen muulla tavoin</vt:lpstr>
      <vt:lpstr>Esitutkinnan aloittamisen vaikutukset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88</cp:revision>
  <dcterms:created xsi:type="dcterms:W3CDTF">2018-09-15T11:59:51Z</dcterms:created>
  <dcterms:modified xsi:type="dcterms:W3CDTF">2022-08-22T10:53:21Z</dcterms:modified>
</cp:coreProperties>
</file>